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Shopping Behavior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Uncovering insights from 3,900 purchases to guide strategic business decisions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1142286"/>
            <a:ext cx="2585204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2150" y="1275636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259" y="1216343"/>
            <a:ext cx="1992868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RECOMMENDATIONS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705094"/>
            <a:ext cx="601860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Strategic Action Plan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864037" y="276117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150275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8" name="Text 5"/>
          <p:cNvSpPr/>
          <p:nvPr/>
        </p:nvSpPr>
        <p:spPr>
          <a:xfrm>
            <a:off x="864037" y="3334583"/>
            <a:ext cx="29135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64037" y="3825597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Promote exclusive benefits and rewards for subscribers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5247084" y="276117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5247084" y="3150275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2" name="Text 9"/>
          <p:cNvSpPr/>
          <p:nvPr/>
        </p:nvSpPr>
        <p:spPr>
          <a:xfrm>
            <a:off x="5247084" y="3334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5247084" y="3825597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Reward repeat buyers to move them into "Loyal" segment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9630132" y="276117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9630132" y="3150275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6" name="Text 13"/>
          <p:cNvSpPr/>
          <p:nvPr/>
        </p:nvSpPr>
        <p:spPr>
          <a:xfrm>
            <a:off x="9630132" y="3334583"/>
            <a:ext cx="320599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9630132" y="3825597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Balance sales growth with margin control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864037" y="504765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9" name="Shape 16"/>
          <p:cNvSpPr/>
          <p:nvPr/>
        </p:nvSpPr>
        <p:spPr>
          <a:xfrm>
            <a:off x="864037" y="5436751"/>
            <a:ext cx="6327696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20" name="Text 17"/>
          <p:cNvSpPr/>
          <p:nvPr/>
        </p:nvSpPr>
        <p:spPr>
          <a:xfrm>
            <a:off x="864037" y="5621060"/>
            <a:ext cx="28161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21" name="Text 18"/>
          <p:cNvSpPr/>
          <p:nvPr/>
        </p:nvSpPr>
        <p:spPr>
          <a:xfrm>
            <a:off x="864037" y="6112073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Highlight top-rated products in marketing campaigns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7438549" y="504765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3" name="Shape 20"/>
          <p:cNvSpPr/>
          <p:nvPr/>
        </p:nvSpPr>
        <p:spPr>
          <a:xfrm>
            <a:off x="7438549" y="5436751"/>
            <a:ext cx="6327815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24" name="Text 21"/>
          <p:cNvSpPr/>
          <p:nvPr/>
        </p:nvSpPr>
        <p:spPr>
          <a:xfrm>
            <a:off x="7438549" y="5621060"/>
            <a:ext cx="28170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25" name="Text 22"/>
          <p:cNvSpPr/>
          <p:nvPr/>
        </p:nvSpPr>
        <p:spPr>
          <a:xfrm>
            <a:off x="7438549" y="6112073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Focus on high-revenue age groups and express-shipping users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09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51096" y="3345299"/>
            <a:ext cx="1982391" cy="411956"/>
          </a:xfrm>
          <a:prstGeom prst="roundRect">
            <a:avLst>
              <a:gd name="adj" fmla="val 63873"/>
            </a:avLst>
          </a:prstGeom>
          <a:solidFill>
            <a:srgbClr val="4D4000"/>
          </a:solidFill>
          <a:ln/>
        </p:spPr>
      </p:sp>
      <p:sp>
        <p:nvSpPr>
          <p:cNvPr id="4" name="Text 1"/>
          <p:cNvSpPr/>
          <p:nvPr/>
        </p:nvSpPr>
        <p:spPr>
          <a:xfrm>
            <a:off x="1282660" y="3411022"/>
            <a:ext cx="171926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DATASET OVERVIEW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151096" y="3844885"/>
            <a:ext cx="4872752" cy="60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Foundation</a:t>
            </a:r>
            <a:endParaRPr lang="en-US" sz="3800" dirty="0"/>
          </a:p>
        </p:txBody>
      </p:sp>
      <p:sp>
        <p:nvSpPr>
          <p:cNvPr id="6" name="Text 3"/>
          <p:cNvSpPr/>
          <p:nvPr/>
        </p:nvSpPr>
        <p:spPr>
          <a:xfrm>
            <a:off x="1151096" y="4892397"/>
            <a:ext cx="3926562" cy="723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3,900</a:t>
            </a:r>
            <a:endParaRPr lang="en-US" sz="5650" dirty="0"/>
          </a:p>
        </p:txBody>
      </p:sp>
      <p:sp>
        <p:nvSpPr>
          <p:cNvPr id="7" name="Text 4"/>
          <p:cNvSpPr/>
          <p:nvPr/>
        </p:nvSpPr>
        <p:spPr>
          <a:xfrm>
            <a:off x="1896189" y="5889903"/>
            <a:ext cx="2436376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Purchases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51096" y="6325910"/>
            <a:ext cx="392656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Transactions analyzed across all categories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5351740" y="4892397"/>
            <a:ext cx="3926681" cy="723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18</a:t>
            </a:r>
            <a:endParaRPr lang="en-US" sz="5650" dirty="0"/>
          </a:p>
        </p:txBody>
      </p:sp>
      <p:sp>
        <p:nvSpPr>
          <p:cNvPr id="10" name="Text 7"/>
          <p:cNvSpPr/>
          <p:nvPr/>
        </p:nvSpPr>
        <p:spPr>
          <a:xfrm>
            <a:off x="6096833" y="5889903"/>
            <a:ext cx="2436376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Points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351740" y="6325910"/>
            <a:ext cx="392668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Features per customer transaction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552503" y="4892397"/>
            <a:ext cx="3926681" cy="723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37</a:t>
            </a:r>
            <a:endParaRPr lang="en-US" sz="5650" dirty="0"/>
          </a:p>
        </p:txBody>
      </p:sp>
      <p:sp>
        <p:nvSpPr>
          <p:cNvPr id="13" name="Text 10"/>
          <p:cNvSpPr/>
          <p:nvPr/>
        </p:nvSpPr>
        <p:spPr>
          <a:xfrm>
            <a:off x="10297597" y="5889903"/>
            <a:ext cx="2436376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Missing Values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9552503" y="6325910"/>
            <a:ext cx="392668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Only in Review Rating column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151096" y="7274243"/>
            <a:ext cx="1232808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Key features include customer demographics, purchase details, and shopping behavior patterns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1419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60558" y="2580323"/>
            <a:ext cx="1646515" cy="333018"/>
          </a:xfrm>
          <a:prstGeom prst="roundRect">
            <a:avLst>
              <a:gd name="adj" fmla="val 60947"/>
            </a:avLst>
          </a:prstGeom>
          <a:noFill/>
          <a:ln w="7620">
            <a:solidFill>
              <a:srgbClr val="FFE14D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9619" y="2679144"/>
            <a:ext cx="135255" cy="1352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72502" y="2638663"/>
            <a:ext cx="1225510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PYTHON ANALYSIS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2560558" y="2980968"/>
            <a:ext cx="5081468" cy="469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Preparation Pipeline</a:t>
            </a:r>
            <a:endParaRPr lang="en-US" sz="29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558" y="3704392"/>
            <a:ext cx="845582" cy="10147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575209" y="3873460"/>
            <a:ext cx="187928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Loading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3575209" y="4209693"/>
            <a:ext cx="849463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Imported dataset using pandas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58" y="4719161"/>
            <a:ext cx="845582" cy="10147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75209" y="4888230"/>
            <a:ext cx="187928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Exploration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3575209" y="5224463"/>
            <a:ext cx="849463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Structure check and summary statistics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558" y="5733931"/>
            <a:ext cx="845582" cy="10147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575209" y="5903000"/>
            <a:ext cx="187928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Cleaning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3575209" y="6239232"/>
            <a:ext cx="849463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Imputed missing values, standardized columns</a:t>
            </a:r>
            <a:endParaRPr lang="en-US" sz="13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0558" y="6748701"/>
            <a:ext cx="845582" cy="101477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3575209" y="6917769"/>
            <a:ext cx="202013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 Engineering</a:t>
            </a:r>
            <a:endParaRPr lang="en-US" sz="1450" dirty="0"/>
          </a:p>
        </p:txBody>
      </p:sp>
      <p:sp>
        <p:nvSpPr>
          <p:cNvPr id="18" name="Text 10"/>
          <p:cNvSpPr/>
          <p:nvPr/>
        </p:nvSpPr>
        <p:spPr>
          <a:xfrm>
            <a:off x="3575209" y="7254002"/>
            <a:ext cx="849463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Created age groups and purchase frequency metrics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98276" y="480893"/>
            <a:ext cx="1362432" cy="328613"/>
          </a:xfrm>
          <a:prstGeom prst="roundRect">
            <a:avLst>
              <a:gd name="adj" fmla="val 63873"/>
            </a:avLst>
          </a:prstGeom>
          <a:solidFill>
            <a:srgbClr val="4D4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03170" y="575191"/>
            <a:ext cx="139898" cy="1398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12958" y="533281"/>
            <a:ext cx="942856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SQL INSIGHTS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2398276" y="879396"/>
            <a:ext cx="3892153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Revenue by Gender</a:t>
            </a:r>
            <a:endParaRPr lang="en-US" sz="3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76" y="1824276"/>
            <a:ext cx="5729526" cy="57295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62142" y="1802487"/>
            <a:ext cx="194345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Finding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8562142" y="2220278"/>
            <a:ext cx="3677483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Male customers generated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$1.23M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in revenue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562142" y="2937272"/>
            <a:ext cx="3677483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Female customers generated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$1.19M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in revenue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562142" y="3654266"/>
            <a:ext cx="367748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Nearly balanced contribution across genders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41521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High-Value Discount Users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483406"/>
            <a:ext cx="7415927" cy="2773918"/>
          </a:xfrm>
          <a:prstGeom prst="roundRect">
            <a:avLst>
              <a:gd name="adj" fmla="val 5274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9957" y="2483406"/>
            <a:ext cx="121920" cy="2773918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6" name="Text 3"/>
          <p:cNvSpPr/>
          <p:nvPr/>
        </p:nvSpPr>
        <p:spPr>
          <a:xfrm>
            <a:off x="6719173" y="276070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Strategic Insight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719173" y="3251716"/>
            <a:ext cx="67698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Identified customers who used discounts but spent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above average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719173" y="4189928"/>
            <a:ext cx="67698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These shoppers combine price sensitivity with high purchase values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5504140"/>
            <a:ext cx="7415927" cy="1983819"/>
          </a:xfrm>
          <a:prstGeom prst="roundRect">
            <a:avLst>
              <a:gd name="adj" fmla="val 7375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319957" y="5504140"/>
            <a:ext cx="121920" cy="1983819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1" name="Text 8"/>
          <p:cNvSpPr/>
          <p:nvPr/>
        </p:nvSpPr>
        <p:spPr>
          <a:xfrm>
            <a:off x="6719173" y="5781437"/>
            <a:ext cx="31346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Business Opportunity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719173" y="6272451"/>
            <a:ext cx="67698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Target this segment with premium product bundles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719173" y="6815614"/>
            <a:ext cx="67698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Optimize discount strategy to maintain margins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1637705"/>
            <a:ext cx="1656993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2150" y="1771055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259" y="1711762"/>
            <a:ext cx="106465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TOP RATED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220051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Product Excellence</a:t>
            </a:r>
            <a:endParaRPr lang="en-US" sz="4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256598"/>
            <a:ext cx="2375059" cy="1467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4037" y="503301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Blouse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864037" y="5524024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Highest rated product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682" y="3256598"/>
            <a:ext cx="2375059" cy="1467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67682" y="503301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Jewelry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5267682" y="5524024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Exceptional customer satisfaction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3256598"/>
            <a:ext cx="2375059" cy="1467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1328" y="503301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Dress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9671328" y="5524024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Consistently high reviews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64037" y="619672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These top-rated products drive customer satisfaction and repeat purchases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0966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Shipping &amp; Subscription Insights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098363"/>
            <a:ext cx="31163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Shipping Type Impact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3688080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Express: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$60.12 avg purchase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305300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Standard: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$59.76 avg purchase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317569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Minimal difference suggests price isn't the primary driver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67129" y="3098363"/>
            <a:ext cx="27772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Subscription Power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67129" y="3688080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Subscribers: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Higher average spend and loyalty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67129" y="4700349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Non-subscribers: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Lower engagement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67129" y="5712619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Subscription status strongly correlates with customer value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816173"/>
            <a:ext cx="2514957" cy="479346"/>
          </a:xfrm>
          <a:prstGeom prst="roundRect">
            <a:avLst>
              <a:gd name="adj" fmla="val 61806"/>
            </a:avLst>
          </a:prstGeom>
          <a:noFill/>
          <a:ln w="7620">
            <a:solidFill>
              <a:srgbClr val="FFE14D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19770" y="897850"/>
            <a:ext cx="220349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CUSTOMER SEGMENTS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1394222"/>
            <a:ext cx="956286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Understanding Customer Loyalty</a:t>
            </a:r>
            <a:endParaRPr lang="en-US" sz="4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2450306"/>
            <a:ext cx="2128838" cy="83653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5966" y="2783324"/>
            <a:ext cx="347186" cy="3471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00794" y="2697123"/>
            <a:ext cx="76295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Loyal</a:t>
            </a:r>
            <a:endParaRPr lang="en-US" sz="2150" dirty="0"/>
          </a:p>
        </p:txBody>
      </p:sp>
      <p:sp>
        <p:nvSpPr>
          <p:cNvPr id="8" name="Shape 4"/>
          <p:cNvSpPr/>
          <p:nvPr/>
        </p:nvSpPr>
        <p:spPr>
          <a:xfrm>
            <a:off x="5215652" y="3302437"/>
            <a:ext cx="8489037" cy="15240"/>
          </a:xfrm>
          <a:prstGeom prst="roundRect">
            <a:avLst>
              <a:gd name="adj" fmla="val 2430000"/>
            </a:avLst>
          </a:prstGeom>
          <a:solidFill>
            <a:srgbClr val="5F5F63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21" y="3348514"/>
            <a:ext cx="4257675" cy="83653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5966" y="3593068"/>
            <a:ext cx="347186" cy="3471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65213" y="3595330"/>
            <a:ext cx="14163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Returning</a:t>
            </a:r>
            <a:endParaRPr lang="en-US" sz="2150" dirty="0"/>
          </a:p>
        </p:txBody>
      </p:sp>
      <p:sp>
        <p:nvSpPr>
          <p:cNvPr id="12" name="Shape 6"/>
          <p:cNvSpPr/>
          <p:nvPr/>
        </p:nvSpPr>
        <p:spPr>
          <a:xfrm>
            <a:off x="6280071" y="4200644"/>
            <a:ext cx="7424618" cy="15240"/>
          </a:xfrm>
          <a:prstGeom prst="roundRect">
            <a:avLst>
              <a:gd name="adj" fmla="val 2430000"/>
            </a:avLst>
          </a:prstGeom>
          <a:solidFill>
            <a:srgbClr val="5F5F63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83" y="4246721"/>
            <a:ext cx="6386632" cy="83653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5847" y="4491276"/>
            <a:ext cx="347186" cy="34718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9632" y="4493538"/>
            <a:ext cx="5923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New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3609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Customer segmentation based on purchase history reveals clear loyalty tiers</a:t>
            </a:r>
            <a:endParaRPr lang="en-US" sz="1900" dirty="0"/>
          </a:p>
        </p:txBody>
      </p:sp>
      <p:sp>
        <p:nvSpPr>
          <p:cNvPr id="17" name="Shape 9"/>
          <p:cNvSpPr/>
          <p:nvPr/>
        </p:nvSpPr>
        <p:spPr>
          <a:xfrm>
            <a:off x="864037" y="6033611"/>
            <a:ext cx="12902327" cy="1379696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18" name="Text 10"/>
          <p:cNvSpPr/>
          <p:nvPr/>
        </p:nvSpPr>
        <p:spPr>
          <a:xfrm>
            <a:off x="1110853" y="62804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Finding</a:t>
            </a:r>
            <a:endParaRPr lang="en-US" sz="2150" dirty="0"/>
          </a:p>
        </p:txBody>
      </p:sp>
      <p:sp>
        <p:nvSpPr>
          <p:cNvPr id="19" name="Text 11"/>
          <p:cNvSpPr/>
          <p:nvPr/>
        </p:nvSpPr>
        <p:spPr>
          <a:xfrm>
            <a:off x="1110853" y="6771442"/>
            <a:ext cx="124086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Customers with 5+ purchases show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significantly higher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subscription rates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64037" y="4362926"/>
            <a:ext cx="2811780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50" y="4496276"/>
            <a:ext cx="197406" cy="1974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08259" y="4436983"/>
            <a:ext cx="221944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POWER BI DASHBOARD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864037" y="4925735"/>
            <a:ext cx="58271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Interactive Analytics</a:t>
            </a:r>
            <a:endParaRPr lang="en-US" sz="4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037" y="5981819"/>
            <a:ext cx="493752" cy="4937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66399" y="60665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Visual Insights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666399" y="6557605"/>
            <a:ext cx="329267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Real-time data exploration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7682" y="5981819"/>
            <a:ext cx="493752" cy="4937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70044" y="60665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Dynamic Filtering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070044" y="6557605"/>
            <a:ext cx="329267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Drill down by segment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1328" y="5981819"/>
            <a:ext cx="493752" cy="4937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473690" y="60665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Actionable Metrics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473690" y="6557605"/>
            <a:ext cx="329267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KPIs at a glance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2026-01-16T12:12:35Z</dcterms:created>
  <dcterms:modified xsi:type="dcterms:W3CDTF">2026-01-16T12:12:35Z</dcterms:modified>
</cp:coreProperties>
</file>